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58" r:id="rId4"/>
    <p:sldId id="259" r:id="rId5"/>
    <p:sldId id="275" r:id="rId6"/>
    <p:sldId id="276" r:id="rId7"/>
    <p:sldId id="260" r:id="rId8"/>
    <p:sldId id="261" r:id="rId9"/>
    <p:sldId id="262" r:id="rId10"/>
    <p:sldId id="264" r:id="rId11"/>
    <p:sldId id="277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78" r:id="rId24"/>
    <p:sldId id="265" r:id="rId25"/>
    <p:sldId id="268" r:id="rId26"/>
    <p:sldId id="272" r:id="rId27"/>
    <p:sldId id="274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557"/>
  </p:normalViewPr>
  <p:slideViewPr>
    <p:cSldViewPr snapToGrid="0" snapToObjects="1">
      <p:cViewPr varScale="1">
        <p:scale>
          <a:sx n="107" d="100"/>
          <a:sy n="107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8EC2-48F6-E842-9046-62CD6A8965F4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7849-4649-314A-9FF7-65B3DE0E8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AVIRIS &amp; NEON teams in Barrow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4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4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Yellow – flight log says late start – not full coverage; quality =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64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YELLOW – hazy; Flight log: high clouds, low smoke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2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high cirrus, but no low level </a:t>
            </a:r>
            <a:r>
              <a:rPr lang="en-US" dirty="0" err="1"/>
              <a:t>couds</a:t>
            </a:r>
            <a:r>
              <a:rPr lang="en-US" dirty="0"/>
              <a:t> along the </a:t>
            </a:r>
            <a:r>
              <a:rPr lang="en-US" dirty="0" err="1"/>
              <a:t>Ivotuk</a:t>
            </a:r>
            <a:r>
              <a:rPr lang="en-US" dirty="0"/>
              <a:t> – </a:t>
            </a:r>
            <a:r>
              <a:rPr lang="en-US" dirty="0" err="1"/>
              <a:t>Atqasuk</a:t>
            </a:r>
            <a:r>
              <a:rPr lang="en-US" dirty="0"/>
              <a:t> – Barrow corridor.  No coastal fog!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r>
              <a:rPr lang="en-US" dirty="0"/>
              <a:t>Light cirrus/light smoke according to the flight log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Green/Yellow – a few clouds; flight log lists light cirrus/light smoke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9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endParaRPr lang="en-US" dirty="0"/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r>
              <a:rPr lang="en-US" dirty="0"/>
              <a:t>Flight Log: Team landed, defogged window and took off again for acquisitions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2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Look for Barrow_L003 in process</a:t>
            </a:r>
          </a:p>
          <a:p>
            <a:endParaRPr lang="en-US" dirty="0"/>
          </a:p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GREEN</a:t>
            </a:r>
          </a:p>
          <a:p>
            <a:pPr marL="228600" indent="-228600">
              <a:buAutoNum type="alphaUcPeriod"/>
            </a:pPr>
            <a:r>
              <a:rPr lang="en-US" dirty="0"/>
              <a:t>GREEN – flight log records cirrus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7849-4649-314A-9FF7-65B3DE0E8A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avirisng.jpl.nasa.gov/ql/19qlook/ang20190706t192454_geo.jpe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6t191924_geo.jpeg" TargetMode="External"/><Relationship Id="rId5" Type="http://schemas.openxmlformats.org/officeDocument/2006/relationships/hyperlink" Target="https://avirisng.jpl.nasa.gov/cgi/flights.cgi?step=view_flightlog&amp;flight_id=ang20190706t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avirisng.jpl.nasa.gov/ql/19qlook/ang20190706t210739_geo.jp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6t193356_geo.jpeg" TargetMode="External"/><Relationship Id="rId5" Type="http://schemas.openxmlformats.org/officeDocument/2006/relationships/hyperlink" Target="https://avirisng.jpl.nasa.gov/cgi/flights.cgi?step=view_flightlog&amp;flight_id=ang20190706t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avirisng.jpl.nasa.gov/ql/19qlook/ang20190706t214402_geo.jpe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6t213057_geo.jpeg" TargetMode="External"/><Relationship Id="rId5" Type="http://schemas.openxmlformats.org/officeDocument/2006/relationships/hyperlink" Target="https://avirisng.jpl.nasa.gov/cgi/flights.cgi?step=view_flightlog&amp;flight_id=ang20190706t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avirisng.jpl.nasa.gov/ql/19qlook/ang20190706t233851_geo.jpe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6t233606_geo.jpeg" TargetMode="External"/><Relationship Id="rId5" Type="http://schemas.openxmlformats.org/officeDocument/2006/relationships/hyperlink" Target="https://avirisng.jpl.nasa.gov/cgi/flights.cgi?step=view_flightlog&amp;flight_id=ang20190706t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https://avirisng.jpl.nasa.gov/ql/19qlook/ang20190706t235120_geo.jpe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6t234547_geo.jpeg" TargetMode="External"/><Relationship Id="rId5" Type="http://schemas.openxmlformats.org/officeDocument/2006/relationships/hyperlink" Target="https://avirisng.jpl.nasa.gov/cgi/flights.cgi?step=view_flightlog&amp;flight_id=ang20190706t" TargetMode="Externa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00910_geo.jpeg" TargetMode="External"/><Relationship Id="rId5" Type="http://schemas.openxmlformats.org/officeDocument/2006/relationships/hyperlink" Target="https://avirisng.jpl.nasa.gov/ql/19qlook/ang20190707t000208_geo.jpeg" TargetMode="External"/><Relationship Id="rId4" Type="http://schemas.openxmlformats.org/officeDocument/2006/relationships/hyperlink" Target="https://avirisng.jpl.nasa.gov/cgi/flights.cgi?step=view_flightlog&amp;flight_id=ang20190707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s://avirisng.jpl.nasa.gov/ql/19qlook/ang20190707t002307_geo.jpe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01434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s://avirisng.jpl.nasa.gov/ql/19qlook/ang20190707t003638_geo.jpe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02939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s://avirisng.jpl.nasa.gov/ql/19qlook/ang20190707t005706_geo.jpe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04725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hyperlink" Target="https://avirisng.jpl.nasa.gov/ql/19qlook/ang20190707t011602_geo.jpe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10559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7t013009_geo.jpeg" TargetMode="External"/><Relationship Id="rId4" Type="http://schemas.openxmlformats.org/officeDocument/2006/relationships/hyperlink" Target="https://avirisng.jpl.nasa.gov/cgi/flights.cgi?step=view_flightlog&amp;flight_id=ang20190707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avirisng.jpl.nasa.gov/ql/19qlook/ang20190707t021158_geo.jpe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20232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hyperlink" Target="https://avirisng.jpl.nasa.gov/ql/19qlook/ang20190707t032100_geo.jpe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7t023526_geo.jpeg" TargetMode="External"/><Relationship Id="rId5" Type="http://schemas.openxmlformats.org/officeDocument/2006/relationships/hyperlink" Target="https://avirisng.jpl.nasa.gov/cgi/flights.cgi?step=view_flightlog&amp;flight_id=ang20190707t" TargetMode="Externa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28600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6 July 2019 (DOY  187) </a:t>
            </a:r>
          </a:p>
          <a:p>
            <a:pPr algn="ctr" eaLnBrk="1" hangingPunct="1"/>
            <a:r>
              <a:rPr lang="en-US" sz="2400" b="1" dirty="0"/>
              <a:t>AVIRIS-NG: </a:t>
            </a:r>
            <a:r>
              <a:rPr lang="en-US" sz="2400" b="1" dirty="0" err="1"/>
              <a:t>Ivotuk</a:t>
            </a:r>
            <a:r>
              <a:rPr lang="en-US" sz="2400" b="1" dirty="0"/>
              <a:t> – Barrow – </a:t>
            </a:r>
            <a:r>
              <a:rPr lang="en-US" sz="2400" b="1" dirty="0" err="1"/>
              <a:t>Atqasuk</a:t>
            </a:r>
            <a:r>
              <a:rPr lang="en-US" sz="2400" b="1" dirty="0"/>
              <a:t> 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0716CD-67BA-AF44-86D2-268EB6374A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021468" y="1480387"/>
            <a:ext cx="1828800" cy="743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B8466-20BE-CA40-8194-18A96F592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696838" y="-58690"/>
            <a:ext cx="1828800" cy="6786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https://avirisng.jpl.nasa.gov/cgi/flights.cgi?step=view_flightlog&amp;flight_id=ang20190706t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6t191924_geo.jpeg"/>
              </a:rPr>
              <a:t>AB_CH4_L002_FL072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ang20190706t191924_geo : Fairbanks area; Big Trail Lake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6t192454_geo.jpeg"/>
              </a:rPr>
              <a:t>AB_CH4_L002_FL072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ang20190706t192454_geo : Fairbanks area; Big Trail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2 km altitude sampling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Repeat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12455F-EB7E-5944-B936-CA92CB21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691617" y="-5116192"/>
            <a:ext cx="1828800" cy="20776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9A27E-6508-C840-A999-7F3BFDE72B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215257" y="-525236"/>
            <a:ext cx="1828800" cy="7823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9353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https://avirisng.jpl.nasa.gov/cgi/flights.cgi?step=view_flightlog&amp;flight_id=ang20190706t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6t193356_geo.jpeg"/>
              </a:rPr>
              <a:t>AB_CH4_L001_FL183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ang20190706t193356_geo : Goldstream Valley/Fairbanks area; Big Trail Lake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6t210739_geo.jpeg"/>
              </a:rPr>
              <a:t>AVng_357A-357Z_FL189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ang20190706t210739_geo : </a:t>
            </a:r>
            <a:r>
              <a:rPr lang="en-US" sz="1600" dirty="0" err="1">
                <a:ea typeface="Calibri" charset="0"/>
              </a:rPr>
              <a:t>Ivotuk</a:t>
            </a:r>
            <a:endParaRPr lang="en-US" sz="1600" dirty="0">
              <a:ea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Normal 6 km altitude sampling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Ivotuk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airstrip seen at end of swath</a:t>
            </a:r>
          </a:p>
        </p:txBody>
      </p:sp>
    </p:spTree>
    <p:extLst>
      <p:ext uri="{BB962C8B-B14F-4D97-AF65-F5344CB8AC3E}">
        <p14:creationId xmlns:p14="http://schemas.microsoft.com/office/powerpoint/2010/main" val="282321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A3BF17-D70F-5C41-AB55-4EC2DA233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227420" y="-3660756"/>
            <a:ext cx="1828800" cy="17848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86B81-26B4-6245-9D37-48FE5FBFF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4426301" y="-11707978"/>
            <a:ext cx="1828800" cy="30245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https://avirisng.jpl.nasa.gov/cgi/flights.cgi?step=view_flightlog&amp;flight_id=ang20190706t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6t213057_geo.jpeg"/>
              </a:rPr>
              <a:t>AVng_391A-391Z_FL177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ang20190706t213057_geo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area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6t214402_geo.jpeg"/>
              </a:rPr>
              <a:t>Atqasuk_L005_FL176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ang20190706t214402_geo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7" y="6177705"/>
            <a:ext cx="1129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Greening observed;  aquamarine colored lake in middle of scan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Mix of greening and areas still saturated and brown – window beginning to fog according to flight log</a:t>
            </a:r>
          </a:p>
        </p:txBody>
      </p:sp>
    </p:spTree>
    <p:extLst>
      <p:ext uri="{BB962C8B-B14F-4D97-AF65-F5344CB8AC3E}">
        <p14:creationId xmlns:p14="http://schemas.microsoft.com/office/powerpoint/2010/main" val="257651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51F487-A0A2-E44A-9BF6-E77FC45F69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865297" y="1723819"/>
            <a:ext cx="1828800" cy="7123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2D252-05B1-3747-BB3D-3F1FE1C027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730632" y="-31849"/>
            <a:ext cx="18322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https://avirisng.jpl.nasa.gov/cgi/flights.cgi?step=view_flightlog&amp;flight_id=ang20190706t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6t233606_geo.jpeg"/>
              </a:rPr>
              <a:t>SukokLake_L001_FL175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ang20190706t233606_geo : </a:t>
            </a:r>
            <a:r>
              <a:rPr lang="en-US" sz="1600" dirty="0" err="1">
                <a:ea typeface="Calibri" charset="0"/>
              </a:rPr>
              <a:t>Sukok</a:t>
            </a:r>
            <a:r>
              <a:rPr lang="en-US" sz="1600" dirty="0">
                <a:ea typeface="Calibri" charset="0"/>
              </a:rPr>
              <a:t> Lake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6t233851_geo.jpeg"/>
              </a:rPr>
              <a:t>PipeLake_L002_FL175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ang20190706t233851_geo : Pipeline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Active lake biology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Differing lake productivity</a:t>
            </a:r>
          </a:p>
        </p:txBody>
      </p:sp>
    </p:spTree>
    <p:extLst>
      <p:ext uri="{BB962C8B-B14F-4D97-AF65-F5344CB8AC3E}">
        <p14:creationId xmlns:p14="http://schemas.microsoft.com/office/powerpoint/2010/main" val="134766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9EEF6C-6E79-A74F-950A-E38684B5A0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662759" y="-152701"/>
            <a:ext cx="1828800" cy="10718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0C131-D797-A44B-86CD-305F8F04D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731657" y="-90956"/>
            <a:ext cx="18302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https://avirisng.jpl.nasa.gov/cgi/flights.cgi?step=view_flightlog&amp;flight_id=ang20190706t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6t234547_geo.jpeg"/>
              </a:rPr>
              <a:t>Barrow_L001_FL175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ang20190706t234547_geo : Barrow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6t235120_geo.jpeg"/>
              </a:rPr>
              <a:t>Barrow_L002_FL175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ang20190706t235120_geo : Barrow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Barrow airport seen on left hand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Arctic Ocean, Barrow infrastructure – best ABoVE imagery of Barrow area</a:t>
            </a:r>
          </a:p>
        </p:txBody>
      </p:sp>
    </p:spTree>
    <p:extLst>
      <p:ext uri="{BB962C8B-B14F-4D97-AF65-F5344CB8AC3E}">
        <p14:creationId xmlns:p14="http://schemas.microsoft.com/office/powerpoint/2010/main" val="272424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54F2E-9C5D-5E41-943A-9F810A9073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152758" y="-1512059"/>
            <a:ext cx="1828800" cy="9698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4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5" tooltip="AVIRIS-NG Quicklook: ang20190707t000208_geo.jpeg"/>
              </a:rPr>
              <a:t>Barrow_L004_FL175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ang20190707t000208_geo : Barrow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6" tooltip="AVIRIS-NG Quicklook: ang20190707t000910_geo.jpeg"/>
              </a:rPr>
              <a:t>PipeLake_L001_FL175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ang20190707t000910_geo : Pipeline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Amazing imagery of Admiralty Bay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Brilliant imagery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B508F-8D81-8D42-B802-B0B84164D3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418156" y="1091901"/>
            <a:ext cx="1828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4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3500B1-0755-FC48-8689-612AE0DB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184473" y="-3674414"/>
            <a:ext cx="1828800" cy="1776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A121E-A490-C348-AF3B-33AEF49F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45701" y="1395000"/>
            <a:ext cx="1828800" cy="3884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001434_geo.jpeg"/>
              </a:rPr>
              <a:t>SukokLake_L002_FL175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ang20190707t001434_geo : </a:t>
            </a:r>
            <a:r>
              <a:rPr lang="en-US" sz="1600" dirty="0" err="1">
                <a:ea typeface="Calibri" charset="0"/>
              </a:rPr>
              <a:t>Sukok</a:t>
            </a:r>
            <a:r>
              <a:rPr lang="en-US" sz="1600" dirty="0">
                <a:ea typeface="Calibri" charset="0"/>
              </a:rPr>
              <a:t> Lake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002307_geo.jpeg"/>
              </a:rPr>
              <a:t>AVng_393A-393Z_FL175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ang20190707t002307_geo : Transect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Ice still observed attached to lakeshore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Transect: Arctic ocean towards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12635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099B90-D41B-F442-B76C-82393BEBF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567192" y="-7983005"/>
            <a:ext cx="1828800" cy="26527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7F8A8-2645-D64D-82BF-AD369D8B3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725771" y="-6044512"/>
            <a:ext cx="1828800" cy="18844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002939_geo.jpeg"/>
              </a:rPr>
              <a:t>AVng_384A-384Z_FL175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ang20190707t002939_geo : </a:t>
            </a:r>
            <a:r>
              <a:rPr lang="en-US" sz="1600" dirty="0" err="1">
                <a:ea typeface="Calibri" charset="0"/>
              </a:rPr>
              <a:t>Atqasuk</a:t>
            </a:r>
            <a:endParaRPr lang="en-US" sz="1600" dirty="0">
              <a:ea typeface="Calibri" charset="0"/>
            </a:endParaRP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003638_geo.jpeg"/>
              </a:rPr>
              <a:t>Atqasuk_L001_FL176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ang20190707t003638_geo: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village seen at left hand edge of image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1199215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6FD7CB-EC46-E14B-8C8F-E90B36E62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525178" y="-3015120"/>
            <a:ext cx="1828800" cy="16443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D6244-E784-5944-ACA1-017AA37E8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3648019" y="-11007319"/>
            <a:ext cx="1828800" cy="28689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004725_geo.jpeg"/>
              </a:rPr>
              <a:t>Atqasuk_L002_FL176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ang20190707t004725_geo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005706_geo.jpeg"/>
              </a:rPr>
              <a:t>Atqasuk_L003_FL176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ang20190707t005706_geo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293186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9DD967-DB40-A743-9BDD-751C9A360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3481897" y="-8963815"/>
            <a:ext cx="1828800" cy="28357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801A4E-50B4-C34D-9FEB-8EA3E53AD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720267" y="-6079566"/>
            <a:ext cx="1828800" cy="18833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010559_geo.jpeg"/>
              </a:rPr>
              <a:t>Atqasuk_L004_FL176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ang20190707t010559_geo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011602_geo.jpeg"/>
              </a:rPr>
              <a:t>Atqasuk_L005_FL176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ang20190707t011602_geo : </a:t>
            </a:r>
            <a:r>
              <a:rPr lang="en-US" sz="1600" dirty="0" err="1">
                <a:ea typeface="Calibri" charset="0"/>
              </a:rPr>
              <a:t>Atqasuk</a:t>
            </a:r>
            <a:r>
              <a:rPr lang="en-US" sz="1600" dirty="0">
                <a:ea typeface="Calibri" charset="0"/>
              </a:rPr>
              <a:t>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311185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6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Eastwood, L Rios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F4F2FD-DF0A-6E49-94F5-B68B09549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8564823" y="-15896817"/>
            <a:ext cx="1828800" cy="38522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7" y="1311475"/>
            <a:ext cx="99237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4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7t013009_geo.jpeg"/>
              </a:rPr>
              <a:t>AVng_392A-392Z_FL175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ang20190707t013009_geo : Lake </a:t>
            </a:r>
            <a:r>
              <a:rPr lang="en-US" sz="1600" dirty="0" err="1">
                <a:ea typeface="Calibri" charset="0"/>
              </a:rPr>
              <a:t>Tusikovak</a:t>
            </a:r>
            <a:r>
              <a:rPr lang="en-US" sz="1600" dirty="0">
                <a:ea typeface="Calibri" charset="0"/>
              </a:rPr>
              <a:t>, long transect SE of Barrow</a:t>
            </a:r>
          </a:p>
          <a:p>
            <a:endParaRPr lang="en-US" sz="1600" dirty="0">
              <a:ea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CALM site and large lake</a:t>
            </a:r>
          </a:p>
        </p:txBody>
      </p:sp>
    </p:spTree>
    <p:extLst>
      <p:ext uri="{BB962C8B-B14F-4D97-AF65-F5344CB8AC3E}">
        <p14:creationId xmlns:p14="http://schemas.microsoft.com/office/powerpoint/2010/main" val="1104182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701588-E091-1A4A-B7EC-6DD9EBF33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973962" y="-1463904"/>
            <a:ext cx="1828800" cy="1334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22543-AC9E-7B42-B61B-4091C4E45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2678430" y="-10032652"/>
            <a:ext cx="1828800" cy="26750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7" y="1311475"/>
            <a:ext cx="9745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sz="1600" dirty="0">
                <a:hlinkClick r:id="rId6" tooltip="AVIRIS-NG Quicklook: ang20190707t020232_geo.jpeg"/>
              </a:rPr>
              <a:t>Avng_383A-383B_FL179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ang20190707t020232_geo : </a:t>
            </a:r>
            <a:r>
              <a:rPr lang="en-US" sz="1600" dirty="0" err="1">
                <a:ea typeface="Calibri" charset="0"/>
              </a:rPr>
              <a:t>Anauktuvuk</a:t>
            </a:r>
            <a:r>
              <a:rPr lang="en-US" sz="1600" dirty="0">
                <a:ea typeface="Calibri" charset="0"/>
              </a:rPr>
              <a:t> River Fire Scar, long transect part 1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sz="1600" dirty="0">
                <a:hlinkClick r:id="rId7" tooltip="AVIRIS-NG Quicklook: ang20190707t021158_geo.jpeg"/>
              </a:rPr>
              <a:t>AVng_383B-383Z_FL187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ang20190707t021158_geo : </a:t>
            </a:r>
            <a:r>
              <a:rPr lang="en-US" sz="1600" dirty="0" err="1">
                <a:ea typeface="Calibri" charset="0"/>
              </a:rPr>
              <a:t>Anauktuvuk</a:t>
            </a:r>
            <a:r>
              <a:rPr lang="en-US" sz="1600" dirty="0">
                <a:ea typeface="Calibri" charset="0"/>
              </a:rPr>
              <a:t> River Fire Scar long transect part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Looking for disturbance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Many, varied lakes in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Atqasuk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3705913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C2FC4F-261F-9F40-8547-7A02141589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761351" y="795317"/>
            <a:ext cx="1828800" cy="8915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F0B96-7F35-1A4C-98E7-E4CD4A4B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5436466" y="-12737682"/>
            <a:ext cx="1828800" cy="32266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AVIRIS-NG Quick-look products</a:t>
            </a:r>
            <a:endParaRPr lang="en-US" sz="1600" dirty="0"/>
          </a:p>
          <a:p>
            <a:r>
              <a:rPr lang="en-US" sz="1600" b="1" u="sng" dirty="0">
                <a:hlinkClick r:id="rId5"/>
              </a:rPr>
              <a:t>https://avirisng.jpl.nasa.gov/cgi/flights.cgi?step=view_flightlog&amp;flight_id=ang20190707t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7t023526_geo.jpeg"/>
              </a:rPr>
              <a:t>AVng_335D-335Z_FL190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ang20190707t023526_geo : </a:t>
            </a:r>
            <a:r>
              <a:rPr lang="en-US" sz="1600" dirty="0" err="1">
                <a:ea typeface="Calibri" charset="0"/>
              </a:rPr>
              <a:t>Coldfoot</a:t>
            </a:r>
            <a:r>
              <a:rPr lang="en-US" sz="1600" dirty="0">
                <a:ea typeface="Calibri" charset="0"/>
              </a:rPr>
              <a:t>-Wiseman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7t032100_geo.jpeg"/>
              </a:rPr>
              <a:t>AB_CH4_L002_FL072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ang20190707t032100_geo : Fairbanks area; Big Trail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292301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77705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Some cloud interference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Low altitude, high spatial resolution – compare to image from beginning of the day</a:t>
            </a:r>
          </a:p>
        </p:txBody>
      </p:sp>
    </p:spTree>
    <p:extLst>
      <p:ext uri="{BB962C8B-B14F-4D97-AF65-F5344CB8AC3E}">
        <p14:creationId xmlns:p14="http://schemas.microsoft.com/office/powerpoint/2010/main" val="1780655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88A4-3A6D-F043-8F51-45985ADF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3B05C-F8BA-9941-BCB6-B007F2688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815516" y="653162"/>
            <a:ext cx="2514600" cy="3990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A24BD-88FC-DF46-AA11-50626F977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060434" y="1150612"/>
            <a:ext cx="5486400" cy="584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DB7F7-8A5B-2045-A9C4-25E7ACCF6E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793505" y="3327388"/>
            <a:ext cx="2514600" cy="3946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4FDD6-B45A-3A4B-855F-F3C0C21B99DC}"/>
              </a:ext>
            </a:extLst>
          </p:cNvPr>
          <p:cNvSpPr txBox="1"/>
          <p:nvPr/>
        </p:nvSpPr>
        <p:spPr>
          <a:xfrm>
            <a:off x="6086473" y="6229348"/>
            <a:ext cx="1118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Barrow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B1AAC-088F-BD44-BA72-93258E9A2EC1}"/>
              </a:ext>
            </a:extLst>
          </p:cNvPr>
          <p:cNvSpPr txBox="1"/>
          <p:nvPr/>
        </p:nvSpPr>
        <p:spPr>
          <a:xfrm>
            <a:off x="2719386" y="3369155"/>
            <a:ext cx="99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Ivotuk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C5E351-CFE3-4C49-A8A1-A036073BFE3F}"/>
              </a:ext>
            </a:extLst>
          </p:cNvPr>
          <p:cNvSpPr txBox="1"/>
          <p:nvPr/>
        </p:nvSpPr>
        <p:spPr>
          <a:xfrm>
            <a:off x="2719386" y="6150915"/>
            <a:ext cx="121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Atqasuk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6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E087-41E7-4542-8BA9-E4C107F4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EF960-114C-EA4B-8635-7D135F791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9316"/>
            <a:ext cx="12207240" cy="6098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1811998" y="1127948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255739" y="3598625"/>
            <a:ext cx="313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Barrow – 1330 AKDT/2130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8FE3A-11CC-F24D-BE06-6385B92A55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24116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770906" y="3461885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962865" y="3480482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937271" y="6259190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3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35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292607" y="3598625"/>
            <a:ext cx="321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Atqasuk</a:t>
            </a:r>
            <a:r>
              <a:rPr lang="en-US" b="1" dirty="0"/>
              <a:t> – 1330 AKDT/2130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5993081" y="348048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962865" y="3480482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937271" y="6259190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3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8D731-CEEA-D44F-A214-993BA73BDB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52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9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62844" y="3598625"/>
            <a:ext cx="355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Wainwright – 1330 AKDT/2130 UTC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E03A3-469F-B342-B2B8-69219112C42C}"/>
              </a:ext>
            </a:extLst>
          </p:cNvPr>
          <p:cNvSpPr txBox="1"/>
          <p:nvPr/>
        </p:nvSpPr>
        <p:spPr>
          <a:xfrm>
            <a:off x="6086794" y="3480482"/>
            <a:ext cx="62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712FE-6F29-F241-A482-D1027434F37A}"/>
              </a:ext>
            </a:extLst>
          </p:cNvPr>
          <p:cNvSpPr txBox="1"/>
          <p:nvPr/>
        </p:nvSpPr>
        <p:spPr>
          <a:xfrm>
            <a:off x="9621383" y="3461885"/>
            <a:ext cx="125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Southeast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412C-08C5-914D-A025-302F23C96D32}"/>
              </a:ext>
            </a:extLst>
          </p:cNvPr>
          <p:cNvSpPr txBox="1"/>
          <p:nvPr/>
        </p:nvSpPr>
        <p:spPr>
          <a:xfrm>
            <a:off x="9937271" y="6259190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8ABB6-D120-904B-8EE6-B556552BA6DB}"/>
              </a:ext>
            </a:extLst>
          </p:cNvPr>
          <p:cNvSpPr txBox="1"/>
          <p:nvPr/>
        </p:nvSpPr>
        <p:spPr>
          <a:xfrm>
            <a:off x="5740833" y="6205085"/>
            <a:ext cx="131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Southwest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E8350-6E0C-994A-AB37-8C24674A1C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3" y="24116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Mostly clear with some high cirrus</a:t>
            </a:r>
          </a:p>
          <a:p>
            <a:r>
              <a:rPr lang="en-US" sz="2000" dirty="0"/>
              <a:t>Coastal fog and low clouds absent</a:t>
            </a:r>
          </a:p>
          <a:p>
            <a:r>
              <a:rPr lang="en-US" sz="2000" dirty="0"/>
              <a:t>NEON AOP also operating at Barrow today</a:t>
            </a:r>
          </a:p>
          <a:p>
            <a:r>
              <a:rPr lang="en-US" sz="2000" dirty="0"/>
              <a:t>Best Barrow area data yet recorded by ABoVE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7D4D0-9A81-874C-B4B8-489B1D005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98912" y="2000878"/>
            <a:ext cx="548640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61BF7-F51F-7D40-959B-15D572CDD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18" y="131507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F4E7-1AF7-6B48-B0BB-A90DECFF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CFABA-7BCF-6847-BDDB-C10657CB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29000" y="2000878"/>
            <a:ext cx="548640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EE294-A5CC-BA46-BDFA-15D3C508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97973" y="2000878"/>
            <a:ext cx="54864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C1C98-C513-9C42-9663-6C6B28D05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91400" y="196216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F4E7-1AF7-6B48-B0BB-A90DECFF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97CFC-1918-A346-B70B-0A0FC246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19574" y="1968335"/>
            <a:ext cx="5486400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D832C-57DD-AF40-A6F6-FB20D631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6052" y="128253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E8820-38E6-E240-A91B-71542DB8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43" y="1237622"/>
            <a:ext cx="54864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116E8-20E2-1249-A49E-447DE33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83" y="1237622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029549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 1957Z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1673388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Vis 1957Z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1411234" y="1355411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7235822" y="135541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8EA7-2500-6F4B-A6FF-90199DF3B68F}"/>
              </a:ext>
            </a:extLst>
          </p:cNvPr>
          <p:cNvSpPr txBox="1"/>
          <p:nvPr/>
        </p:nvSpPr>
        <p:spPr>
          <a:xfrm rot="-5400000">
            <a:off x="-595034" y="3674028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93744-81E5-C848-853C-E048E0AB5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432" y="1314452"/>
            <a:ext cx="5748848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61A5DA-F8CC-3C47-A5D7-BB08DE5DB97E}"/>
              </a:ext>
            </a:extLst>
          </p:cNvPr>
          <p:cNvSpPr txBox="1"/>
          <p:nvPr/>
        </p:nvSpPr>
        <p:spPr>
          <a:xfrm>
            <a:off x="1706750" y="144085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1B9F4-B2E0-AB42-9CBA-5A2A333F0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802" y="1314452"/>
            <a:ext cx="6244046" cy="548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538171-FF87-2D44-B09A-3D8684D6EA39}"/>
              </a:ext>
            </a:extLst>
          </p:cNvPr>
          <p:cNvSpPr txBox="1"/>
          <p:nvPr/>
        </p:nvSpPr>
        <p:spPr>
          <a:xfrm>
            <a:off x="6481974" y="144085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Leg 2</a:t>
            </a:r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35714-2C83-944E-8FA9-BABCFBD0F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169" y="1300164"/>
            <a:ext cx="5685295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 July 2019/DOY 187</a:t>
            </a:r>
            <a:br>
              <a:rPr lang="en-US" dirty="0"/>
            </a:br>
            <a:r>
              <a:rPr lang="en-US" dirty="0" err="1"/>
              <a:t>Ivotuk</a:t>
            </a:r>
            <a:r>
              <a:rPr lang="en-US" dirty="0"/>
              <a:t> – Barrow – </a:t>
            </a:r>
            <a:r>
              <a:rPr lang="en-US" dirty="0" err="1"/>
              <a:t>Atqasuk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DC8D2-C8FE-FB48-A6B3-29E1FA4467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268" y="1300164"/>
            <a:ext cx="3357563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8D1CA6-3D72-9644-9FA5-8C409E675365}"/>
              </a:ext>
            </a:extLst>
          </p:cNvPr>
          <p:cNvSpPr txBox="1"/>
          <p:nvPr/>
        </p:nvSpPr>
        <p:spPr>
          <a:xfrm>
            <a:off x="8044447" y="5781423"/>
            <a:ext cx="233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Barrow - </a:t>
            </a:r>
            <a:r>
              <a:rPr lang="en-US" b="1" dirty="0" err="1">
                <a:solidFill>
                  <a:schemeClr val="bg1"/>
                </a:solidFill>
              </a:rPr>
              <a:t>Atqasuk</a:t>
            </a:r>
            <a:r>
              <a:rPr lang="en-US" b="1" dirty="0">
                <a:solidFill>
                  <a:schemeClr val="bg1"/>
                </a:solidFill>
              </a:rPr>
              <a:t>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B4D5F-6D1F-404A-ADA2-FD3079554996}"/>
              </a:ext>
            </a:extLst>
          </p:cNvPr>
          <p:cNvSpPr txBox="1"/>
          <p:nvPr/>
        </p:nvSpPr>
        <p:spPr>
          <a:xfrm>
            <a:off x="2139792" y="5582875"/>
            <a:ext cx="233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Barrow - </a:t>
            </a:r>
            <a:r>
              <a:rPr lang="en-US" b="1" dirty="0" err="1">
                <a:solidFill>
                  <a:schemeClr val="bg1"/>
                </a:solidFill>
              </a:rPr>
              <a:t>Atqasuk</a:t>
            </a:r>
            <a:r>
              <a:rPr lang="en-US" b="1" dirty="0">
                <a:solidFill>
                  <a:schemeClr val="bg1"/>
                </a:solidFill>
              </a:rPr>
              <a:t> Area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Flight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1523</Words>
  <Application>Microsoft Macintosh PowerPoint</Application>
  <PresentationFormat>Widescreen</PresentationFormat>
  <Paragraphs>250</Paragraphs>
  <Slides>28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6 July 2019/DOY 187 Ivotuk – Barrow – Atqasuk</vt:lpstr>
      <vt:lpstr>PowerPoint Presentation</vt:lpstr>
      <vt:lpstr>PowerPoint Presentation</vt:lpstr>
      <vt:lpstr>6 July 2019/DOY 187 Ivotuk – Barrow – Atqasuk</vt:lpstr>
      <vt:lpstr>6 July 2019/DOY 187 Ivotuk – Barrow – Atqasuk</vt:lpstr>
      <vt:lpstr>6 July 2019/DOY 187 Ivotuk – Barrow – Atqasuk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76</cp:revision>
  <dcterms:created xsi:type="dcterms:W3CDTF">2019-07-01T20:11:14Z</dcterms:created>
  <dcterms:modified xsi:type="dcterms:W3CDTF">2019-08-06T17:34:20Z</dcterms:modified>
</cp:coreProperties>
</file>